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302" r:id="rId2"/>
    <p:sldId id="30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9278" autoAdjust="0"/>
  </p:normalViewPr>
  <p:slideViewPr>
    <p:cSldViewPr>
      <p:cViewPr>
        <p:scale>
          <a:sx n="66" d="100"/>
          <a:sy n="66" d="100"/>
        </p:scale>
        <p:origin x="-666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82" y="954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1704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984250-B1DA-495E-B631-36000100F57C}" type="datetimeFigureOut">
              <a:rPr lang="en-GB" smtClean="0"/>
              <a:pPr/>
              <a:t>23/09/2011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F8B303-9266-4CFF-A3E0-A1ED8B0AE2C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Slide Image Placeholder 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F8B303-9266-4CFF-A3E0-A1ED8B0AE2C4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F8B303-9266-4CFF-A3E0-A1ED8B0AE2C4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EA8CD-096D-4E05-8AEC-B748A388D116}" type="datetimeFigureOut">
              <a:rPr lang="en-GB" smtClean="0"/>
              <a:pPr/>
              <a:t>23/09/2011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6B229-B386-4DB7-A713-E6CBF27E0BF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EA8CD-096D-4E05-8AEC-B748A388D116}" type="datetimeFigureOut">
              <a:rPr lang="en-GB" smtClean="0"/>
              <a:pPr/>
              <a:t>23/09/2011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6B229-B386-4DB7-A713-E6CBF27E0BF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EA8CD-096D-4E05-8AEC-B748A388D116}" type="datetimeFigureOut">
              <a:rPr lang="en-GB" smtClean="0"/>
              <a:pPr/>
              <a:t>23/09/2011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6B229-B386-4DB7-A713-E6CBF27E0BF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EA8CD-096D-4E05-8AEC-B748A388D116}" type="datetimeFigureOut">
              <a:rPr lang="en-GB" smtClean="0"/>
              <a:pPr/>
              <a:t>23/09/2011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6B229-B386-4DB7-A713-E6CBF27E0BF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EA8CD-096D-4E05-8AEC-B748A388D116}" type="datetimeFigureOut">
              <a:rPr lang="en-GB" smtClean="0"/>
              <a:pPr/>
              <a:t>23/09/2011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6B229-B386-4DB7-A713-E6CBF27E0BF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EA8CD-096D-4E05-8AEC-B748A388D116}" type="datetimeFigureOut">
              <a:rPr lang="en-GB" smtClean="0"/>
              <a:pPr/>
              <a:t>23/09/2011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6B229-B386-4DB7-A713-E6CBF27E0BF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EA8CD-096D-4E05-8AEC-B748A388D116}" type="datetimeFigureOut">
              <a:rPr lang="en-GB" smtClean="0"/>
              <a:pPr/>
              <a:t>23/09/2011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6B229-B386-4DB7-A713-E6CBF27E0BF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EA8CD-096D-4E05-8AEC-B748A388D116}" type="datetimeFigureOut">
              <a:rPr lang="en-GB" smtClean="0"/>
              <a:pPr/>
              <a:t>23/09/2011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6B229-B386-4DB7-A713-E6CBF27E0BF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EA8CD-096D-4E05-8AEC-B748A388D116}" type="datetimeFigureOut">
              <a:rPr lang="en-GB" smtClean="0"/>
              <a:pPr/>
              <a:t>23/09/2011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6B229-B386-4DB7-A713-E6CBF27E0BF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EA8CD-096D-4E05-8AEC-B748A388D116}" type="datetimeFigureOut">
              <a:rPr lang="en-GB" smtClean="0"/>
              <a:pPr/>
              <a:t>23/09/2011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6B229-B386-4DB7-A713-E6CBF27E0BF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EA8CD-096D-4E05-8AEC-B748A388D116}" type="datetimeFigureOut">
              <a:rPr lang="en-GB" smtClean="0"/>
              <a:pPr/>
              <a:t>23/09/2011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DB6B229-B386-4DB7-A713-E6CBF27E0BFF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AEEA8CD-096D-4E05-8AEC-B748A388D116}" type="datetimeFigureOut">
              <a:rPr lang="en-GB" smtClean="0"/>
              <a:pPr/>
              <a:t>23/09/2011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B6B229-B386-4DB7-A713-E6CBF27E0BFF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I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161612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292352" y="457200"/>
            <a:ext cx="7851648" cy="129540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0" h="0"/>
              <a:contourClr>
                <a:schemeClr val="tx2"/>
              </a:contourClr>
            </a:sp3d>
          </a:bodyPr>
          <a:lstStyle/>
          <a:p>
            <a:pPr lvl="0" algn="ctr">
              <a:spcBef>
                <a:spcPct val="0"/>
              </a:spcBef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tint val="90000"/>
                  <a:satMod val="120000"/>
                </a:schemeClr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5592" y="228600"/>
            <a:ext cx="8282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+mj-lt"/>
              </a:rPr>
              <a:t>TS Deployment Architecture</a:t>
            </a:r>
            <a:endParaRPr lang="en-GB" sz="2000" b="1" dirty="0"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00100" y="1847850"/>
            <a:ext cx="83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TS PROD</a:t>
            </a:r>
            <a:endParaRPr lang="en-GB" sz="1400" dirty="0">
              <a:latin typeface="+mj-lt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7073900" y="1320800"/>
            <a:ext cx="990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+mj-lt"/>
              </a:rPr>
              <a:t>Preview URL</a:t>
            </a:r>
            <a:endParaRPr lang="en-GB" sz="1100" b="1" dirty="0">
              <a:latin typeface="+mj-lt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304800" y="5105400"/>
            <a:ext cx="5181600" cy="13716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TextBox 44"/>
          <p:cNvSpPr txBox="1"/>
          <p:nvPr/>
        </p:nvSpPr>
        <p:spPr>
          <a:xfrm>
            <a:off x="330200" y="1320800"/>
            <a:ext cx="838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+mj-lt"/>
              </a:rPr>
              <a:t>GWAN</a:t>
            </a:r>
            <a:endParaRPr lang="en-GB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55600" y="3187700"/>
            <a:ext cx="838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+mj-lt"/>
              </a:rPr>
              <a:t>DMZ 2</a:t>
            </a:r>
            <a:endParaRPr lang="en-GB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55600" y="51054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+mj-lt"/>
              </a:rPr>
              <a:t>DMZ 1</a:t>
            </a:r>
            <a:endParaRPr lang="en-GB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134100" y="5664201"/>
            <a:ext cx="208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  <a:latin typeface="+mj-lt"/>
              </a:rPr>
              <a:t>ALTEON/AKAMAI/CLIENT</a:t>
            </a:r>
            <a:endParaRPr lang="en-GB" sz="1400" dirty="0">
              <a:solidFill>
                <a:srgbClr val="FFFF00"/>
              </a:solidFill>
              <a:latin typeface="+mj-lt"/>
            </a:endParaRPr>
          </a:p>
        </p:txBody>
      </p:sp>
      <p:cxnSp>
        <p:nvCxnSpPr>
          <p:cNvPr id="128" name="Straight Arrow Connector 127"/>
          <p:cNvCxnSpPr>
            <a:endCxn id="84" idx="1"/>
          </p:cNvCxnSpPr>
          <p:nvPr/>
        </p:nvCxnSpPr>
        <p:spPr>
          <a:xfrm>
            <a:off x="1651000" y="2006600"/>
            <a:ext cx="2006600" cy="1588"/>
          </a:xfrm>
          <a:prstGeom prst="straightConnector1">
            <a:avLst/>
          </a:prstGeom>
          <a:ln w="31750">
            <a:solidFill>
              <a:srgbClr val="92D05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1228108" y="2806701"/>
            <a:ext cx="11557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+mj-lt"/>
              </a:rPr>
              <a:t>XML via OD</a:t>
            </a:r>
            <a:endParaRPr lang="en-GB" sz="1050" b="1" dirty="0">
              <a:latin typeface="+mj-lt"/>
            </a:endParaRPr>
          </a:p>
        </p:txBody>
      </p:sp>
      <p:cxnSp>
        <p:nvCxnSpPr>
          <p:cNvPr id="61" name="Straight Arrow Connector 60"/>
          <p:cNvCxnSpPr>
            <a:stCxn id="21" idx="2"/>
          </p:cNvCxnSpPr>
          <p:nvPr/>
        </p:nvCxnSpPr>
        <p:spPr>
          <a:xfrm rot="5400000">
            <a:off x="429322" y="2944715"/>
            <a:ext cx="1578966" cy="791"/>
          </a:xfrm>
          <a:prstGeom prst="straightConnector1">
            <a:avLst/>
          </a:prstGeom>
          <a:ln w="31750">
            <a:solidFill>
              <a:srgbClr val="92D05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ounded Rectangle 53"/>
          <p:cNvSpPr/>
          <p:nvPr/>
        </p:nvSpPr>
        <p:spPr>
          <a:xfrm>
            <a:off x="304800" y="3200400"/>
            <a:ext cx="8534400" cy="13716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Rounded Rectangle 54"/>
          <p:cNvSpPr/>
          <p:nvPr/>
        </p:nvSpPr>
        <p:spPr>
          <a:xfrm>
            <a:off x="304800" y="1295400"/>
            <a:ext cx="8534400" cy="13716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TextBox 55"/>
          <p:cNvSpPr txBox="1"/>
          <p:nvPr/>
        </p:nvSpPr>
        <p:spPr>
          <a:xfrm>
            <a:off x="819150" y="3756223"/>
            <a:ext cx="1162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APP PROD</a:t>
            </a:r>
            <a:endParaRPr lang="en-GB" sz="1400" dirty="0">
              <a:latin typeface="+mj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838200" y="5664200"/>
            <a:ext cx="1162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WEB PROD</a:t>
            </a:r>
            <a:endParaRPr lang="en-GB" sz="1400" dirty="0">
              <a:latin typeface="+mj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239000" y="1866900"/>
            <a:ext cx="914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UAT APP</a:t>
            </a:r>
            <a:endParaRPr lang="en-GB" sz="1400" dirty="0">
              <a:latin typeface="+mj-lt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657600" y="1854200"/>
            <a:ext cx="838200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Staging </a:t>
            </a:r>
            <a:endParaRPr lang="en-GB" sz="1400" dirty="0">
              <a:latin typeface="+mj-lt"/>
            </a:endParaRPr>
          </a:p>
        </p:txBody>
      </p:sp>
      <p:cxnSp>
        <p:nvCxnSpPr>
          <p:cNvPr id="91" name="Straight Arrow Connector 90"/>
          <p:cNvCxnSpPr/>
          <p:nvPr/>
        </p:nvCxnSpPr>
        <p:spPr>
          <a:xfrm>
            <a:off x="4495800" y="2008188"/>
            <a:ext cx="2667000" cy="1588"/>
          </a:xfrm>
          <a:prstGeom prst="straightConnector1">
            <a:avLst/>
          </a:prstGeom>
          <a:ln w="31750">
            <a:solidFill>
              <a:srgbClr val="92D05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6350000" y="381000"/>
            <a:ext cx="9144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u="sng" dirty="0" smtClean="0">
                <a:latin typeface="+mj-lt"/>
              </a:rPr>
              <a:t>TS Users</a:t>
            </a:r>
            <a:br>
              <a:rPr lang="en-US" sz="1400" b="1" u="sng" dirty="0" smtClean="0">
                <a:latin typeface="+mj-lt"/>
              </a:rPr>
            </a:br>
            <a:r>
              <a:rPr lang="en-US" sz="1200" dirty="0" smtClean="0">
                <a:latin typeface="+mj-lt"/>
              </a:rPr>
              <a:t>- Author</a:t>
            </a:r>
            <a:br>
              <a:rPr lang="en-US" sz="1200" dirty="0" smtClean="0">
                <a:latin typeface="+mj-lt"/>
              </a:rPr>
            </a:br>
            <a:r>
              <a:rPr lang="en-US" sz="1200" dirty="0" smtClean="0">
                <a:latin typeface="+mj-lt"/>
              </a:rPr>
              <a:t>- Editor</a:t>
            </a:r>
            <a:endParaRPr lang="en-GB" sz="1400" dirty="0">
              <a:latin typeface="+mj-lt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737100" y="1727200"/>
            <a:ext cx="1676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+mj-lt"/>
              </a:rPr>
              <a:t>XML pushed to UAT APP</a:t>
            </a:r>
            <a:endParaRPr lang="en-GB" sz="1050" b="1" dirty="0">
              <a:latin typeface="+mj-lt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1828800" y="2057400"/>
            <a:ext cx="1676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+mj-lt"/>
              </a:rPr>
              <a:t>Latest NFS Deployments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4724400" y="2032000"/>
            <a:ext cx="1676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+mj-lt"/>
              </a:rPr>
              <a:t>Latest NFS Deployments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7899400" y="1790700"/>
            <a:ext cx="533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tx1">
                    <a:lumMod val="85000"/>
                  </a:schemeClr>
                </a:solidFill>
                <a:latin typeface="+mj-lt"/>
              </a:rPr>
              <a:t>ODR</a:t>
            </a:r>
            <a:endParaRPr lang="en-GB" sz="1050" b="1" dirty="0">
              <a:solidFill>
                <a:schemeClr val="tx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1587500" y="3644900"/>
            <a:ext cx="533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tx1">
                    <a:lumMod val="85000"/>
                  </a:schemeClr>
                </a:solidFill>
                <a:latin typeface="+mj-lt"/>
              </a:rPr>
              <a:t>ODR</a:t>
            </a:r>
            <a:endParaRPr lang="en-GB" sz="1050" b="1" dirty="0">
              <a:solidFill>
                <a:schemeClr val="tx1">
                  <a:lumMod val="85000"/>
                </a:schemeClr>
              </a:solidFill>
              <a:latin typeface="+mj-lt"/>
            </a:endParaRPr>
          </a:p>
        </p:txBody>
      </p:sp>
      <p:cxnSp>
        <p:nvCxnSpPr>
          <p:cNvPr id="104" name="Straight Arrow Connector 103"/>
          <p:cNvCxnSpPr/>
          <p:nvPr/>
        </p:nvCxnSpPr>
        <p:spPr>
          <a:xfrm flipV="1">
            <a:off x="1981991" y="3657600"/>
            <a:ext cx="1370809" cy="254002"/>
          </a:xfrm>
          <a:prstGeom prst="straightConnector1">
            <a:avLst/>
          </a:prstGeom>
          <a:ln w="31750">
            <a:solidFill>
              <a:srgbClr val="92D05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/>
          <p:cNvCxnSpPr>
            <a:stCxn id="56" idx="3"/>
          </p:cNvCxnSpPr>
          <p:nvPr/>
        </p:nvCxnSpPr>
        <p:spPr>
          <a:xfrm>
            <a:off x="1981200" y="3910112"/>
            <a:ext cx="1524000" cy="1588"/>
          </a:xfrm>
          <a:prstGeom prst="straightConnector1">
            <a:avLst/>
          </a:prstGeom>
          <a:ln w="31750">
            <a:solidFill>
              <a:srgbClr val="92D05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/>
          <p:cNvCxnSpPr>
            <a:stCxn id="56" idx="3"/>
          </p:cNvCxnSpPr>
          <p:nvPr/>
        </p:nvCxnSpPr>
        <p:spPr>
          <a:xfrm>
            <a:off x="1981200" y="3910112"/>
            <a:ext cx="1295400" cy="204688"/>
          </a:xfrm>
          <a:prstGeom prst="straightConnector1">
            <a:avLst/>
          </a:prstGeom>
          <a:ln w="31750">
            <a:solidFill>
              <a:srgbClr val="92D05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3581400" y="3619500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OTHER</a:t>
            </a:r>
            <a:br>
              <a:rPr lang="en-US" sz="1400" b="1" dirty="0" smtClean="0">
                <a:latin typeface="+mj-lt"/>
              </a:rPr>
            </a:br>
            <a:r>
              <a:rPr lang="en-US" sz="1400" b="1" dirty="0" smtClean="0">
                <a:latin typeface="+mj-lt"/>
              </a:rPr>
              <a:t>APP SVRs</a:t>
            </a:r>
            <a:endParaRPr lang="en-GB" sz="1400" dirty="0">
              <a:latin typeface="+mj-lt"/>
            </a:endParaRPr>
          </a:p>
        </p:txBody>
      </p:sp>
      <p:cxnSp>
        <p:nvCxnSpPr>
          <p:cNvPr id="127" name="Straight Arrow Connector 126"/>
          <p:cNvCxnSpPr/>
          <p:nvPr/>
        </p:nvCxnSpPr>
        <p:spPr>
          <a:xfrm rot="5400000">
            <a:off x="4127899" y="3885803"/>
            <a:ext cx="914399" cy="795"/>
          </a:xfrm>
          <a:prstGeom prst="straightConnector1">
            <a:avLst/>
          </a:prstGeom>
          <a:ln w="31750">
            <a:solidFill>
              <a:srgbClr val="FFC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/>
          <p:cNvSpPr txBox="1"/>
          <p:nvPr/>
        </p:nvSpPr>
        <p:spPr>
          <a:xfrm>
            <a:off x="4724400" y="3670301"/>
            <a:ext cx="10795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+mj-lt"/>
              </a:rPr>
              <a:t>XML read by JSP using JSTL</a:t>
            </a:r>
            <a:endParaRPr lang="en-GB" sz="1050" b="1" dirty="0">
              <a:latin typeface="+mj-lt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1447800" y="1739900"/>
            <a:ext cx="533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tx1">
                    <a:lumMod val="85000"/>
                  </a:schemeClr>
                </a:solidFill>
                <a:latin typeface="+mj-lt"/>
              </a:rPr>
              <a:t>OD</a:t>
            </a:r>
            <a:endParaRPr lang="en-GB" sz="1050" b="1" dirty="0">
              <a:solidFill>
                <a:schemeClr val="tx1">
                  <a:lumMod val="85000"/>
                </a:schemeClr>
              </a:solidFill>
              <a:latin typeface="+mj-lt"/>
            </a:endParaRPr>
          </a:p>
        </p:txBody>
      </p:sp>
      <p:cxnSp>
        <p:nvCxnSpPr>
          <p:cNvPr id="143" name="Straight Arrow Connector 142"/>
          <p:cNvCxnSpPr>
            <a:endCxn id="92" idx="2"/>
          </p:cNvCxnSpPr>
          <p:nvPr/>
        </p:nvCxnSpPr>
        <p:spPr>
          <a:xfrm rot="16200000" flipV="1">
            <a:off x="6650454" y="1214854"/>
            <a:ext cx="770692" cy="457200"/>
          </a:xfrm>
          <a:prstGeom prst="straightConnector1">
            <a:avLst/>
          </a:prstGeom>
          <a:ln w="31750">
            <a:solidFill>
              <a:srgbClr val="92D05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TextBox 147"/>
          <p:cNvSpPr txBox="1"/>
          <p:nvPr/>
        </p:nvSpPr>
        <p:spPr>
          <a:xfrm>
            <a:off x="4800600" y="609600"/>
            <a:ext cx="914400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Approval</a:t>
            </a:r>
            <a:endParaRPr lang="en-GB" sz="1400" dirty="0">
              <a:latin typeface="+mj-lt"/>
            </a:endParaRPr>
          </a:p>
        </p:txBody>
      </p:sp>
      <p:cxnSp>
        <p:nvCxnSpPr>
          <p:cNvPr id="149" name="Straight Arrow Connector 148"/>
          <p:cNvCxnSpPr/>
          <p:nvPr/>
        </p:nvCxnSpPr>
        <p:spPr>
          <a:xfrm rot="10800000">
            <a:off x="5638800" y="762000"/>
            <a:ext cx="685800" cy="152400"/>
          </a:xfrm>
          <a:prstGeom prst="straightConnector1">
            <a:avLst/>
          </a:prstGeom>
          <a:ln w="31750">
            <a:solidFill>
              <a:srgbClr val="92D05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TextBox 151"/>
          <p:cNvSpPr txBox="1"/>
          <p:nvPr/>
        </p:nvSpPr>
        <p:spPr>
          <a:xfrm>
            <a:off x="4521200" y="508000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latin typeface="+mj-lt"/>
              </a:rPr>
              <a:t>Yes</a:t>
            </a:r>
            <a:endParaRPr lang="en-GB" sz="1100" b="1" dirty="0">
              <a:latin typeface="+mj-lt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4521200" y="736600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latin typeface="+mj-lt"/>
              </a:rPr>
              <a:t>No</a:t>
            </a:r>
            <a:endParaRPr lang="en-GB" sz="1100" b="1" dirty="0">
              <a:latin typeface="+mj-lt"/>
            </a:endParaRPr>
          </a:p>
        </p:txBody>
      </p:sp>
      <p:cxnSp>
        <p:nvCxnSpPr>
          <p:cNvPr id="154" name="Straight Arrow Connector 153"/>
          <p:cNvCxnSpPr>
            <a:stCxn id="152" idx="1"/>
          </p:cNvCxnSpPr>
          <p:nvPr/>
        </p:nvCxnSpPr>
        <p:spPr>
          <a:xfrm rot="10800000" flipV="1">
            <a:off x="1219200" y="646500"/>
            <a:ext cx="3302000" cy="1182300"/>
          </a:xfrm>
          <a:prstGeom prst="straightConnector1">
            <a:avLst/>
          </a:prstGeom>
          <a:ln w="19050">
            <a:solidFill>
              <a:srgbClr val="92D05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TextBox 157"/>
          <p:cNvSpPr txBox="1"/>
          <p:nvPr/>
        </p:nvSpPr>
        <p:spPr>
          <a:xfrm>
            <a:off x="2438400" y="914400"/>
            <a:ext cx="175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latin typeface="+mj-lt"/>
              </a:rPr>
              <a:t>TS Workflow tells TS PROD to send XML to PROD APP</a:t>
            </a:r>
            <a:endParaRPr lang="en-GB" sz="1000" b="1" dirty="0">
              <a:latin typeface="+mj-lt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2240280" y="3672840"/>
            <a:ext cx="1079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>
                <a:latin typeface="+mj-lt"/>
              </a:rPr>
              <a:t>XMLs sent to other APP SVRs using RSYNC Linux Script</a:t>
            </a:r>
            <a:endParaRPr lang="en-GB" sz="700" b="1" dirty="0">
              <a:latin typeface="+mj-lt"/>
            </a:endParaRPr>
          </a:p>
        </p:txBody>
      </p:sp>
      <p:cxnSp>
        <p:nvCxnSpPr>
          <p:cNvPr id="163" name="Straight Arrow Connector 162"/>
          <p:cNvCxnSpPr/>
          <p:nvPr/>
        </p:nvCxnSpPr>
        <p:spPr>
          <a:xfrm rot="5400000">
            <a:off x="457200" y="4876800"/>
            <a:ext cx="1524000" cy="1588"/>
          </a:xfrm>
          <a:prstGeom prst="straightConnector1">
            <a:avLst/>
          </a:prstGeom>
          <a:ln w="31750">
            <a:solidFill>
              <a:srgbClr val="92D05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TextBox 168"/>
          <p:cNvSpPr txBox="1"/>
          <p:nvPr/>
        </p:nvSpPr>
        <p:spPr>
          <a:xfrm>
            <a:off x="1231900" y="4724400"/>
            <a:ext cx="5207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+mj-lt"/>
              </a:rPr>
              <a:t>JSP</a:t>
            </a:r>
            <a:endParaRPr lang="en-GB" sz="1050" b="1" dirty="0">
              <a:latin typeface="+mj-lt"/>
            </a:endParaRPr>
          </a:p>
        </p:txBody>
      </p:sp>
      <p:cxnSp>
        <p:nvCxnSpPr>
          <p:cNvPr id="170" name="Straight Arrow Connector 169"/>
          <p:cNvCxnSpPr/>
          <p:nvPr/>
        </p:nvCxnSpPr>
        <p:spPr>
          <a:xfrm>
            <a:off x="1879600" y="5816600"/>
            <a:ext cx="4267200" cy="1588"/>
          </a:xfrm>
          <a:prstGeom prst="straightConnector1">
            <a:avLst/>
          </a:prstGeom>
          <a:ln w="31750">
            <a:solidFill>
              <a:srgbClr val="92D05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I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16161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75592" y="228600"/>
            <a:ext cx="8282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+mj-lt"/>
              </a:rPr>
              <a:t>End-User Workflow</a:t>
            </a:r>
            <a:endParaRPr lang="en-GB" sz="2000" b="1" dirty="0">
              <a:latin typeface="+mj-lt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381000" y="2667000"/>
            <a:ext cx="762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u="sng" dirty="0" smtClean="0">
                <a:latin typeface="+mj-lt"/>
              </a:rPr>
              <a:t>Author</a:t>
            </a:r>
            <a:br>
              <a:rPr lang="en-US" sz="1400" b="1" u="sng" dirty="0" smtClean="0">
                <a:latin typeface="+mj-lt"/>
              </a:rPr>
            </a:br>
            <a:r>
              <a:rPr lang="en-US" sz="1100" dirty="0" smtClean="0">
                <a:latin typeface="+mj-lt"/>
              </a:rPr>
              <a:t>(Maker)</a:t>
            </a:r>
            <a:endParaRPr lang="en-GB" sz="1100" dirty="0">
              <a:latin typeface="+mj-lt"/>
            </a:endParaRPr>
          </a:p>
        </p:txBody>
      </p:sp>
      <p:cxnSp>
        <p:nvCxnSpPr>
          <p:cNvPr id="143" name="Straight Arrow Connector 142"/>
          <p:cNvCxnSpPr/>
          <p:nvPr/>
        </p:nvCxnSpPr>
        <p:spPr>
          <a:xfrm>
            <a:off x="1130300" y="2832100"/>
            <a:ext cx="1143000" cy="1588"/>
          </a:xfrm>
          <a:prstGeom prst="straightConnector1">
            <a:avLst/>
          </a:prstGeom>
          <a:ln w="25400">
            <a:solidFill>
              <a:srgbClr val="92D05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1933575" y="5114925"/>
            <a:ext cx="16002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u="sng" dirty="0" smtClean="0">
                <a:latin typeface="+mj-lt"/>
              </a:rPr>
              <a:t>Editor</a:t>
            </a:r>
            <a:br>
              <a:rPr lang="en-US" sz="1400" b="1" u="sng" dirty="0" smtClean="0">
                <a:latin typeface="+mj-lt"/>
              </a:rPr>
            </a:br>
            <a:r>
              <a:rPr lang="en-US" sz="1100" dirty="0" smtClean="0">
                <a:latin typeface="+mj-lt"/>
              </a:rPr>
              <a:t>(Maker and Checker)</a:t>
            </a:r>
            <a:endParaRPr lang="en-GB" sz="1400" dirty="0">
              <a:latin typeface="+mj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336800" y="2679700"/>
            <a:ext cx="1854200" cy="40011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latin typeface="+mj-lt"/>
              </a:rPr>
              <a:t>1) Author Logs  into </a:t>
            </a:r>
            <a:r>
              <a:rPr lang="en-US" sz="1000" b="1" dirty="0" err="1" smtClean="0">
                <a:latin typeface="+mj-lt"/>
              </a:rPr>
              <a:t>Teamsite</a:t>
            </a:r>
            <a:r>
              <a:rPr lang="en-US" sz="1000" b="1" dirty="0" smtClean="0">
                <a:latin typeface="+mj-lt"/>
              </a:rPr>
              <a:t> </a:t>
            </a:r>
            <a:r>
              <a:rPr lang="en-US" sz="1000" b="1" dirty="0" smtClean="0">
                <a:latin typeface="+mj-lt"/>
              </a:rPr>
              <a:t>using </a:t>
            </a:r>
            <a:r>
              <a:rPr lang="en-US" sz="1000" b="1" dirty="0" smtClean="0">
                <a:latin typeface="+mj-lt"/>
              </a:rPr>
              <a:t>LDAP / Bank ID</a:t>
            </a:r>
            <a:endParaRPr lang="en-GB" sz="1000" b="1" dirty="0">
              <a:latin typeface="+mj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629400" y="1524000"/>
            <a:ext cx="762000" cy="26161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1100" b="1" dirty="0" err="1" smtClean="0">
                <a:latin typeface="+mj-lt"/>
              </a:rPr>
              <a:t>Teamsite</a:t>
            </a:r>
            <a:endParaRPr lang="en-GB" sz="1100" b="1" dirty="0">
              <a:latin typeface="+mj-lt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7239000" y="1371600"/>
            <a:ext cx="457200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 smtClean="0">
                <a:latin typeface="+mj-lt"/>
              </a:rPr>
              <a:t>O</a:t>
            </a:r>
            <a:r>
              <a:rPr lang="en-US" sz="800" b="1" dirty="0" smtClean="0">
                <a:latin typeface="+mj-lt"/>
              </a:rPr>
              <a:t>D</a:t>
            </a:r>
            <a:endParaRPr lang="en-GB" sz="600" b="1" dirty="0">
              <a:latin typeface="+mj-l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333626" y="3124200"/>
            <a:ext cx="3228974" cy="246221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latin typeface="+mj-lt"/>
              </a:rPr>
              <a:t>2) Author selects and edits DCT / Makes a Content Edit</a:t>
            </a:r>
            <a:endParaRPr lang="en-GB" sz="1000" b="1" dirty="0">
              <a:latin typeface="+mj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333622" y="3414711"/>
            <a:ext cx="3000378" cy="246221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latin typeface="+mj-lt"/>
              </a:rPr>
              <a:t>3) Author previews changes in DCT and/or Browser</a:t>
            </a:r>
            <a:endParaRPr lang="en-GB" sz="1000" b="1" dirty="0">
              <a:latin typeface="+mj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553200" y="3124200"/>
            <a:ext cx="1143000" cy="26161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+mj-lt"/>
              </a:rPr>
              <a:t>UAT App Server</a:t>
            </a:r>
            <a:endParaRPr lang="en-GB" sz="1100" b="1" dirty="0">
              <a:latin typeface="+mj-lt"/>
            </a:endParaRPr>
          </a:p>
        </p:txBody>
      </p:sp>
      <p:sp>
        <p:nvSpPr>
          <p:cNvPr id="70" name="Oval 69"/>
          <p:cNvSpPr/>
          <p:nvPr/>
        </p:nvSpPr>
        <p:spPr>
          <a:xfrm>
            <a:off x="7543800" y="2971800"/>
            <a:ext cx="609600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 smtClean="0">
                <a:latin typeface="+mj-lt"/>
              </a:rPr>
              <a:t>ODR</a:t>
            </a:r>
            <a:endParaRPr lang="en-GB" sz="600" b="1" dirty="0">
              <a:latin typeface="+mj-lt"/>
            </a:endParaRPr>
          </a:p>
        </p:txBody>
      </p:sp>
      <p:cxnSp>
        <p:nvCxnSpPr>
          <p:cNvPr id="72" name="Straight Arrow Connector 71"/>
          <p:cNvCxnSpPr/>
          <p:nvPr/>
        </p:nvCxnSpPr>
        <p:spPr>
          <a:xfrm rot="5400000">
            <a:off x="6601619" y="2457450"/>
            <a:ext cx="1143000" cy="1588"/>
          </a:xfrm>
          <a:prstGeom prst="straightConnector1">
            <a:avLst/>
          </a:prstGeom>
          <a:ln w="25400">
            <a:solidFill>
              <a:schemeClr val="accent3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7134225" y="2276475"/>
            <a:ext cx="4154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+mj-lt"/>
              </a:rPr>
              <a:t>XML</a:t>
            </a:r>
            <a:endParaRPr lang="en-GB" sz="1000" dirty="0">
              <a:latin typeface="+mj-lt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553200" y="3429001"/>
            <a:ext cx="1676400" cy="24622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latin typeface="+mj-lt"/>
              </a:rPr>
              <a:t>Preview URL Generated</a:t>
            </a:r>
            <a:endParaRPr lang="en-GB" sz="1000" b="1" dirty="0">
              <a:latin typeface="+mj-lt"/>
            </a:endParaRPr>
          </a:p>
        </p:txBody>
      </p:sp>
      <p:cxnSp>
        <p:nvCxnSpPr>
          <p:cNvPr id="78" name="Straight Arrow Connector 77"/>
          <p:cNvCxnSpPr/>
          <p:nvPr/>
        </p:nvCxnSpPr>
        <p:spPr>
          <a:xfrm rot="10800000">
            <a:off x="5391150" y="3537822"/>
            <a:ext cx="1066800" cy="12504"/>
          </a:xfrm>
          <a:prstGeom prst="straightConnector1">
            <a:avLst/>
          </a:prstGeom>
          <a:ln w="25400">
            <a:solidFill>
              <a:schemeClr val="accent3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Arrow Connector 150"/>
          <p:cNvCxnSpPr/>
          <p:nvPr/>
        </p:nvCxnSpPr>
        <p:spPr>
          <a:xfrm rot="5400000">
            <a:off x="2133600" y="4152900"/>
            <a:ext cx="762000" cy="1588"/>
          </a:xfrm>
          <a:prstGeom prst="straightConnector1">
            <a:avLst/>
          </a:prstGeom>
          <a:ln w="25400">
            <a:solidFill>
              <a:srgbClr val="92D05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Arrow Connector 155"/>
          <p:cNvCxnSpPr/>
          <p:nvPr/>
        </p:nvCxnSpPr>
        <p:spPr>
          <a:xfrm>
            <a:off x="2667794" y="3781425"/>
            <a:ext cx="1447006" cy="485775"/>
          </a:xfrm>
          <a:prstGeom prst="straightConnector1">
            <a:avLst/>
          </a:prstGeom>
          <a:ln w="25400">
            <a:solidFill>
              <a:srgbClr val="92D05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TextBox 160"/>
          <p:cNvSpPr txBox="1"/>
          <p:nvPr/>
        </p:nvSpPr>
        <p:spPr>
          <a:xfrm>
            <a:off x="1581150" y="3971925"/>
            <a:ext cx="9861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latin typeface="+mj-lt"/>
              </a:rPr>
              <a:t>Preview not ok</a:t>
            </a:r>
            <a:endParaRPr lang="en-GB" sz="1000" b="1" dirty="0">
              <a:latin typeface="+mj-lt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2047875" y="4591050"/>
            <a:ext cx="1135247" cy="246221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latin typeface="+mj-lt"/>
              </a:rPr>
              <a:t>3a) Back to Step 2</a:t>
            </a:r>
            <a:endParaRPr lang="en-GB" sz="1000" b="1" dirty="0">
              <a:latin typeface="+mj-lt"/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2952750" y="3905250"/>
            <a:ext cx="88678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latin typeface="+mj-lt"/>
              </a:rPr>
              <a:t>Preview is ok</a:t>
            </a:r>
            <a:endParaRPr lang="en-GB" sz="1000" b="1" dirty="0">
              <a:latin typeface="+mj-lt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4191000" y="4267200"/>
            <a:ext cx="4038600" cy="24622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latin typeface="+mj-lt"/>
              </a:rPr>
              <a:t>3b</a:t>
            </a:r>
            <a:r>
              <a:rPr lang="en-US" sz="1000" b="1" dirty="0" smtClean="0">
                <a:latin typeface="+mj-lt"/>
              </a:rPr>
              <a:t>) </a:t>
            </a:r>
            <a:r>
              <a:rPr lang="en-US" sz="1000" b="1" dirty="0" err="1" smtClean="0">
                <a:latin typeface="+mj-lt"/>
              </a:rPr>
              <a:t>Teamsite</a:t>
            </a:r>
            <a:r>
              <a:rPr lang="en-US" sz="1000" b="1" dirty="0" smtClean="0">
                <a:latin typeface="+mj-lt"/>
              </a:rPr>
              <a:t> triggers approval request email with preview URL to editor</a:t>
            </a:r>
            <a:endParaRPr lang="en-GB" sz="1000" b="1" dirty="0">
              <a:latin typeface="+mj-lt"/>
            </a:endParaRPr>
          </a:p>
        </p:txBody>
      </p:sp>
      <p:cxnSp>
        <p:nvCxnSpPr>
          <p:cNvPr id="167" name="Straight Arrow Connector 166"/>
          <p:cNvCxnSpPr/>
          <p:nvPr/>
        </p:nvCxnSpPr>
        <p:spPr>
          <a:xfrm rot="10800000" flipV="1">
            <a:off x="3238500" y="4591050"/>
            <a:ext cx="838200" cy="762000"/>
          </a:xfrm>
          <a:prstGeom prst="straightConnector1">
            <a:avLst/>
          </a:prstGeom>
          <a:ln w="25400">
            <a:solidFill>
              <a:srgbClr val="92D05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TextBox 172"/>
          <p:cNvSpPr txBox="1"/>
          <p:nvPr/>
        </p:nvSpPr>
        <p:spPr>
          <a:xfrm>
            <a:off x="3162300" y="4933950"/>
            <a:ext cx="11320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latin typeface="+mj-lt"/>
              </a:rPr>
              <a:t>Approval Request</a:t>
            </a:r>
            <a:endParaRPr lang="en-GB" sz="1000" b="1" dirty="0">
              <a:latin typeface="+mj-lt"/>
            </a:endParaRPr>
          </a:p>
        </p:txBody>
      </p:sp>
      <p:cxnSp>
        <p:nvCxnSpPr>
          <p:cNvPr id="174" name="Straight Arrow Connector 173"/>
          <p:cNvCxnSpPr/>
          <p:nvPr/>
        </p:nvCxnSpPr>
        <p:spPr>
          <a:xfrm>
            <a:off x="3354388" y="5486400"/>
            <a:ext cx="760412" cy="1588"/>
          </a:xfrm>
          <a:prstGeom prst="straightConnector1">
            <a:avLst/>
          </a:prstGeom>
          <a:ln w="25400">
            <a:solidFill>
              <a:srgbClr val="92D05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TextBox 175"/>
          <p:cNvSpPr txBox="1"/>
          <p:nvPr/>
        </p:nvSpPr>
        <p:spPr>
          <a:xfrm>
            <a:off x="4191000" y="5334000"/>
            <a:ext cx="3581400" cy="24622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latin typeface="+mj-lt"/>
              </a:rPr>
              <a:t>4</a:t>
            </a:r>
            <a:r>
              <a:rPr lang="en-US" sz="1000" b="1" dirty="0" smtClean="0">
                <a:latin typeface="+mj-lt"/>
              </a:rPr>
              <a:t>) Editor previews changes and rejects/edits/approves content.  </a:t>
            </a:r>
            <a:endParaRPr lang="en-GB" sz="1000" b="1" dirty="0">
              <a:latin typeface="+mj-lt"/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4191000" y="5619750"/>
            <a:ext cx="3962400" cy="24622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latin typeface="+mj-lt"/>
              </a:rPr>
              <a:t>4a)  Rejects: Rejection Workflow Triggered. Email sent to Author. </a:t>
            </a:r>
            <a:endParaRPr lang="en-GB" sz="1000" b="1" dirty="0">
              <a:latin typeface="+mj-lt"/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4191000" y="5906929"/>
            <a:ext cx="3962400" cy="40011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latin typeface="+mj-lt"/>
              </a:rPr>
              <a:t>4b)  Approves/Edits: Editor either approves or edits the change. Author is notified and Content is deployed to Production. </a:t>
            </a:r>
            <a:endParaRPr lang="en-GB" sz="1000" b="1" dirty="0">
              <a:latin typeface="+mj-lt"/>
            </a:endParaRPr>
          </a:p>
        </p:txBody>
      </p:sp>
      <p:cxnSp>
        <p:nvCxnSpPr>
          <p:cNvPr id="183" name="Shape 182"/>
          <p:cNvCxnSpPr>
            <a:stCxn id="181" idx="1"/>
            <a:endCxn id="92" idx="2"/>
          </p:cNvCxnSpPr>
          <p:nvPr/>
        </p:nvCxnSpPr>
        <p:spPr>
          <a:xfrm rot="10800000">
            <a:off x="762000" y="3144054"/>
            <a:ext cx="3429000" cy="2962930"/>
          </a:xfrm>
          <a:prstGeom prst="bent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TextBox 184"/>
          <p:cNvSpPr txBox="1"/>
          <p:nvPr/>
        </p:nvSpPr>
        <p:spPr>
          <a:xfrm>
            <a:off x="762000" y="5867400"/>
            <a:ext cx="245612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latin typeface="+mj-lt"/>
              </a:rPr>
              <a:t>Approval Notification Email sent to Author</a:t>
            </a:r>
            <a:endParaRPr lang="en-GB" sz="1000" b="1" dirty="0">
              <a:latin typeface="+mj-lt"/>
            </a:endParaRPr>
          </a:p>
        </p:txBody>
      </p:sp>
      <p:sp>
        <p:nvSpPr>
          <p:cNvPr id="192" name="TextBox 191"/>
          <p:cNvSpPr txBox="1"/>
          <p:nvPr/>
        </p:nvSpPr>
        <p:spPr>
          <a:xfrm>
            <a:off x="3886200" y="1524000"/>
            <a:ext cx="1524000" cy="26161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+mj-lt"/>
              </a:rPr>
              <a:t>Production App Server</a:t>
            </a:r>
            <a:endParaRPr lang="en-GB" sz="1100" b="1" dirty="0">
              <a:latin typeface="+mj-lt"/>
            </a:endParaRPr>
          </a:p>
        </p:txBody>
      </p:sp>
      <p:sp>
        <p:nvSpPr>
          <p:cNvPr id="193" name="Oval 192"/>
          <p:cNvSpPr/>
          <p:nvPr/>
        </p:nvSpPr>
        <p:spPr>
          <a:xfrm>
            <a:off x="5257800" y="1371600"/>
            <a:ext cx="609600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 smtClean="0">
                <a:latin typeface="+mj-lt"/>
              </a:rPr>
              <a:t>ODR</a:t>
            </a:r>
            <a:endParaRPr lang="en-GB" sz="600" b="1" dirty="0">
              <a:latin typeface="+mj-lt"/>
            </a:endParaRPr>
          </a:p>
        </p:txBody>
      </p:sp>
      <p:cxnSp>
        <p:nvCxnSpPr>
          <p:cNvPr id="194" name="Straight Arrow Connector 193"/>
          <p:cNvCxnSpPr/>
          <p:nvPr/>
        </p:nvCxnSpPr>
        <p:spPr>
          <a:xfrm rot="10800000">
            <a:off x="5486400" y="1676400"/>
            <a:ext cx="1068388" cy="1588"/>
          </a:xfrm>
          <a:prstGeom prst="straightConnector1">
            <a:avLst/>
          </a:prstGeom>
          <a:ln w="25400">
            <a:solidFill>
              <a:schemeClr val="accent3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Elbow Connector 198"/>
          <p:cNvCxnSpPr>
            <a:stCxn id="181" idx="3"/>
            <a:endCxn id="62" idx="3"/>
          </p:cNvCxnSpPr>
          <p:nvPr/>
        </p:nvCxnSpPr>
        <p:spPr>
          <a:xfrm flipH="1" flipV="1">
            <a:off x="7391400" y="1654805"/>
            <a:ext cx="762000" cy="4452179"/>
          </a:xfrm>
          <a:prstGeom prst="bentConnector3">
            <a:avLst>
              <a:gd name="adj1" fmla="val -3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TextBox 199"/>
          <p:cNvSpPr txBox="1"/>
          <p:nvPr/>
        </p:nvSpPr>
        <p:spPr>
          <a:xfrm>
            <a:off x="5915025" y="1457325"/>
            <a:ext cx="5485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+mj-lt"/>
              </a:rPr>
              <a:t>5) XML</a:t>
            </a:r>
            <a:endParaRPr lang="en-GB" sz="1000" dirty="0">
              <a:latin typeface="+mj-lt"/>
            </a:endParaRPr>
          </a:p>
        </p:txBody>
      </p:sp>
      <p:sp>
        <p:nvSpPr>
          <p:cNvPr id="201" name="TextBox 200"/>
          <p:cNvSpPr txBox="1"/>
          <p:nvPr/>
        </p:nvSpPr>
        <p:spPr>
          <a:xfrm>
            <a:off x="3886200" y="1828800"/>
            <a:ext cx="1828800" cy="707886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1000" dirty="0" smtClean="0">
                <a:latin typeface="+mj-lt"/>
              </a:rPr>
              <a:t>a) Host App Server </a:t>
            </a:r>
            <a:r>
              <a:rPr lang="en-US" sz="1000" dirty="0" err="1" smtClean="0">
                <a:latin typeface="+mj-lt"/>
              </a:rPr>
              <a:t>Rsyncs</a:t>
            </a:r>
            <a:r>
              <a:rPr lang="en-US" sz="1000" dirty="0" smtClean="0">
                <a:latin typeface="+mj-lt"/>
              </a:rPr>
              <a:t> XML with other App Servers in </a:t>
            </a:r>
            <a:r>
              <a:rPr lang="en-US" sz="1000" dirty="0" err="1" smtClean="0">
                <a:latin typeface="+mj-lt"/>
              </a:rPr>
              <a:t>iBNK</a:t>
            </a:r>
            <a:r>
              <a:rPr lang="en-US" sz="1000" dirty="0" smtClean="0">
                <a:latin typeface="+mj-lt"/>
              </a:rPr>
              <a:t/>
            </a:r>
            <a:br>
              <a:rPr lang="en-US" sz="1000" dirty="0" smtClean="0">
                <a:latin typeface="+mj-lt"/>
              </a:rPr>
            </a:br>
            <a:r>
              <a:rPr lang="en-US" sz="1000" dirty="0" smtClean="0">
                <a:latin typeface="+mj-lt"/>
              </a:rPr>
              <a:t>b) XML read by JSP using JSTL</a:t>
            </a:r>
            <a:br>
              <a:rPr lang="en-US" sz="1000" dirty="0" smtClean="0">
                <a:latin typeface="+mj-lt"/>
              </a:rPr>
            </a:br>
            <a:r>
              <a:rPr lang="en-US" sz="1000" dirty="0" smtClean="0">
                <a:latin typeface="+mj-lt"/>
              </a:rPr>
              <a:t>c) JSP pushed to Web Server</a:t>
            </a:r>
            <a:endParaRPr lang="en-GB" sz="1000" dirty="0">
              <a:latin typeface="+mj-lt"/>
            </a:endParaRPr>
          </a:p>
        </p:txBody>
      </p:sp>
      <p:sp>
        <p:nvSpPr>
          <p:cNvPr id="202" name="TextBox 201"/>
          <p:cNvSpPr txBox="1"/>
          <p:nvPr/>
        </p:nvSpPr>
        <p:spPr>
          <a:xfrm>
            <a:off x="1066800" y="1524000"/>
            <a:ext cx="1600200" cy="26161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+mj-lt"/>
              </a:rPr>
              <a:t>Production Web Server</a:t>
            </a:r>
            <a:endParaRPr lang="en-GB" sz="1100" b="1" dirty="0">
              <a:latin typeface="+mj-lt"/>
            </a:endParaRPr>
          </a:p>
        </p:txBody>
      </p:sp>
      <p:cxnSp>
        <p:nvCxnSpPr>
          <p:cNvPr id="204" name="Straight Arrow Connector 203"/>
          <p:cNvCxnSpPr/>
          <p:nvPr/>
        </p:nvCxnSpPr>
        <p:spPr>
          <a:xfrm rot="10800000">
            <a:off x="2695575" y="1666875"/>
            <a:ext cx="1068388" cy="1588"/>
          </a:xfrm>
          <a:prstGeom prst="straightConnector1">
            <a:avLst/>
          </a:prstGeom>
          <a:ln w="25400">
            <a:solidFill>
              <a:schemeClr val="accent3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" name="TextBox 204"/>
          <p:cNvSpPr txBox="1"/>
          <p:nvPr/>
        </p:nvSpPr>
        <p:spPr>
          <a:xfrm>
            <a:off x="3034553" y="1432560"/>
            <a:ext cx="48442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+mj-lt"/>
              </a:rPr>
              <a:t>6) JSP</a:t>
            </a:r>
            <a:endParaRPr lang="en-GB" sz="1000" dirty="0">
              <a:latin typeface="+mj-lt"/>
            </a:endParaRPr>
          </a:p>
        </p:txBody>
      </p:sp>
      <p:sp>
        <p:nvSpPr>
          <p:cNvPr id="209" name="TextBox 208"/>
          <p:cNvSpPr txBox="1"/>
          <p:nvPr/>
        </p:nvSpPr>
        <p:spPr>
          <a:xfrm>
            <a:off x="1066800" y="1066800"/>
            <a:ext cx="1219200" cy="26161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1100" b="1" dirty="0" err="1" smtClean="0">
                <a:latin typeface="+mj-lt"/>
              </a:rPr>
              <a:t>Alteon</a:t>
            </a:r>
            <a:r>
              <a:rPr lang="en-US" sz="1100" b="1" dirty="0" smtClean="0">
                <a:latin typeface="+mj-lt"/>
              </a:rPr>
              <a:t>/</a:t>
            </a:r>
            <a:r>
              <a:rPr lang="en-US" sz="1100" b="1" dirty="0" err="1" smtClean="0">
                <a:latin typeface="+mj-lt"/>
              </a:rPr>
              <a:t>Akamai</a:t>
            </a:r>
            <a:endParaRPr lang="en-GB" sz="1100" b="1" dirty="0">
              <a:latin typeface="+mj-lt"/>
            </a:endParaRPr>
          </a:p>
        </p:txBody>
      </p:sp>
      <p:sp>
        <p:nvSpPr>
          <p:cNvPr id="215" name="TextBox 214"/>
          <p:cNvSpPr txBox="1"/>
          <p:nvPr/>
        </p:nvSpPr>
        <p:spPr>
          <a:xfrm>
            <a:off x="263495" y="1219200"/>
            <a:ext cx="6094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 smtClean="0">
                <a:latin typeface="+mj-lt"/>
              </a:rPr>
              <a:t>Http</a:t>
            </a:r>
            <a:br>
              <a:rPr lang="en-US" sz="1000" dirty="0" smtClean="0">
                <a:latin typeface="+mj-lt"/>
              </a:rPr>
            </a:br>
            <a:r>
              <a:rPr lang="en-US" sz="1000" dirty="0" smtClean="0">
                <a:latin typeface="+mj-lt"/>
              </a:rPr>
              <a:t>Request</a:t>
            </a:r>
            <a:endParaRPr lang="en-GB" sz="1000" dirty="0">
              <a:latin typeface="+mj-lt"/>
            </a:endParaRPr>
          </a:p>
        </p:txBody>
      </p:sp>
      <p:sp>
        <p:nvSpPr>
          <p:cNvPr id="216" name="TextBox 215"/>
          <p:cNvSpPr txBox="1"/>
          <p:nvPr/>
        </p:nvSpPr>
        <p:spPr>
          <a:xfrm>
            <a:off x="5482590" y="3543300"/>
            <a:ext cx="94609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+mj-lt"/>
              </a:rPr>
              <a:t>Preview JSP URL</a:t>
            </a:r>
            <a:endParaRPr lang="en-GB" sz="900" dirty="0">
              <a:latin typeface="+mj-lt"/>
            </a:endParaRPr>
          </a:p>
        </p:txBody>
      </p:sp>
      <p:sp>
        <p:nvSpPr>
          <p:cNvPr id="220" name="TextBox 219"/>
          <p:cNvSpPr txBox="1"/>
          <p:nvPr/>
        </p:nvSpPr>
        <p:spPr>
          <a:xfrm>
            <a:off x="3886200" y="1066800"/>
            <a:ext cx="609600" cy="26161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+mj-lt"/>
              </a:rPr>
              <a:t>Client</a:t>
            </a:r>
            <a:endParaRPr lang="en-GB" sz="1100" b="1" dirty="0">
              <a:latin typeface="+mj-lt"/>
            </a:endParaRPr>
          </a:p>
        </p:txBody>
      </p:sp>
      <p:cxnSp>
        <p:nvCxnSpPr>
          <p:cNvPr id="224" name="Elbow Connector 223"/>
          <p:cNvCxnSpPr>
            <a:stCxn id="209" idx="1"/>
            <a:endCxn id="202" idx="1"/>
          </p:cNvCxnSpPr>
          <p:nvPr/>
        </p:nvCxnSpPr>
        <p:spPr>
          <a:xfrm rot="10800000" flipV="1">
            <a:off x="1066800" y="1197605"/>
            <a:ext cx="1588" cy="457200"/>
          </a:xfrm>
          <a:prstGeom prst="bentConnector3">
            <a:avLst>
              <a:gd name="adj1" fmla="val 14395466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0" name="TextBox 229"/>
          <p:cNvSpPr txBox="1"/>
          <p:nvPr/>
        </p:nvSpPr>
        <p:spPr>
          <a:xfrm>
            <a:off x="2217058" y="1987550"/>
            <a:ext cx="108395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+mj-lt"/>
              </a:rPr>
              <a:t>7) Latest Content</a:t>
            </a:r>
            <a:endParaRPr lang="en-GB" sz="1000" dirty="0">
              <a:latin typeface="+mj-lt"/>
            </a:endParaRPr>
          </a:p>
        </p:txBody>
      </p:sp>
      <p:cxnSp>
        <p:nvCxnSpPr>
          <p:cNvPr id="231" name="Elbow Connector 230"/>
          <p:cNvCxnSpPr>
            <a:stCxn id="220" idx="1"/>
            <a:endCxn id="209" idx="3"/>
          </p:cNvCxnSpPr>
          <p:nvPr/>
        </p:nvCxnSpPr>
        <p:spPr>
          <a:xfrm rot="10800000">
            <a:off x="2286000" y="1197605"/>
            <a:ext cx="1600200" cy="158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TextBox 234"/>
          <p:cNvSpPr txBox="1"/>
          <p:nvPr/>
        </p:nvSpPr>
        <p:spPr>
          <a:xfrm>
            <a:off x="2628900" y="967740"/>
            <a:ext cx="1066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latin typeface="+mj-lt"/>
              </a:rPr>
              <a:t>Http Request</a:t>
            </a:r>
            <a:endParaRPr lang="en-GB" sz="1000" dirty="0">
              <a:latin typeface="+mj-lt"/>
            </a:endParaRPr>
          </a:p>
        </p:txBody>
      </p:sp>
      <p:cxnSp>
        <p:nvCxnSpPr>
          <p:cNvPr id="236" name="Elbow Connector 235"/>
          <p:cNvCxnSpPr>
            <a:stCxn id="202" idx="2"/>
            <a:endCxn id="220" idx="0"/>
          </p:cNvCxnSpPr>
          <p:nvPr/>
        </p:nvCxnSpPr>
        <p:spPr>
          <a:xfrm rot="5400000" flipH="1" flipV="1">
            <a:off x="2669545" y="264155"/>
            <a:ext cx="718810" cy="2324100"/>
          </a:xfrm>
          <a:prstGeom prst="bentConnector5">
            <a:avLst>
              <a:gd name="adj1" fmla="val -60955"/>
              <a:gd name="adj2" fmla="val 73771"/>
              <a:gd name="adj3" fmla="val 131803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5239</TotalTime>
  <Words>233</Words>
  <Application>Microsoft Office PowerPoint</Application>
  <PresentationFormat>On-screen Show (4:3)</PresentationFormat>
  <Paragraphs>62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Flow</vt:lpstr>
      <vt:lpstr>Slide 1</vt:lpstr>
      <vt:lpstr>Slide 2</vt:lpstr>
    </vt:vector>
  </TitlesOfParts>
  <Company>Standard Chartered Bank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China NFS BackOffice Training Workshop</dc:title>
  <dc:creator>1375731</dc:creator>
  <cp:lastModifiedBy>1375731</cp:lastModifiedBy>
  <cp:revision>111</cp:revision>
  <dcterms:created xsi:type="dcterms:W3CDTF">2011-01-26T05:21:01Z</dcterms:created>
  <dcterms:modified xsi:type="dcterms:W3CDTF">2011-09-23T08:02:02Z</dcterms:modified>
</cp:coreProperties>
</file>